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0-1.png>
</file>

<file path=ppt/media/image-10-2.png>
</file>

<file path=ppt/media/image-2-1.png>
</file>

<file path=ppt/media/image-2-2.png>
</file>

<file path=ppt/media/image-3-1.png>
</file>

<file path=ppt/media/image-3-2.png>
</file>

<file path=ppt/media/image-3-3.png>
</file>

<file path=ppt/media/image-3-4.png>
</file>

<file path=ppt/media/image-4-1.png>
</file>

<file path=ppt/media/image-5-1.png>
</file>

<file path=ppt/media/image-6-1.png>
</file>

<file path=ppt/media/image-6-2.png>
</file>

<file path=ppt/media/image-6-3.png>
</file>

<file path=ppt/media/image-6-4.png>
</file>

<file path=ppt/media/image-7-1.png>
</file>

<file path=ppt/media/image-7-2.png>
</file>

<file path=ppt/media/image-8-1.png>
</file>

<file path=ppt/media/image-8-2.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6" Type="http://schemas.openxmlformats.org/officeDocument/2006/relationships/slideLayout" Target="../slideLayouts/slideLayout1.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5-1.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6" Type="http://schemas.openxmlformats.org/officeDocument/2006/relationships/slideLayout" Target="../slideLayouts/slideLayout1.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6319599" y="2820710"/>
            <a:ext cx="5332690" cy="833199"/>
          </a:xfrm>
          <a:prstGeom prst="rect">
            <a:avLst/>
          </a:prstGeom>
          <a:noFill/>
          <a:ln/>
        </p:spPr>
        <p:txBody>
          <a:bodyPr wrap="none" rtlCol="0" anchor="t"/>
          <a:lstStyle/>
          <a:p>
            <a:pPr indent="0" marL="0">
              <a:lnSpc>
                <a:spcPts val="6561"/>
              </a:lnSpc>
              <a:buNone/>
            </a:pPr>
            <a:r>
              <a:rPr lang="en-US" sz="5249" dirty="0">
                <a:solidFill>
                  <a:srgbClr val="272D45"/>
                </a:solidFill>
                <a:latin typeface="Kanit" pitchFamily="34" charset="0"/>
                <a:ea typeface="Kanit" pitchFamily="34" charset="-122"/>
                <a:cs typeface="Kanit" pitchFamily="34" charset="-120"/>
              </a:rPr>
              <a:t>5G Technology</a:t>
            </a:r>
            <a:endParaRPr lang="en-US" sz="5249" dirty="0"/>
          </a:p>
        </p:txBody>
      </p:sp>
      <p:sp>
        <p:nvSpPr>
          <p:cNvPr id="5" name="Text 3"/>
          <p:cNvSpPr/>
          <p:nvPr/>
        </p:nvSpPr>
        <p:spPr>
          <a:xfrm>
            <a:off x="6319599" y="3987165"/>
            <a:ext cx="7477601" cy="1421606"/>
          </a:xfrm>
          <a:prstGeom prst="rect">
            <a:avLst/>
          </a:prstGeom>
          <a:noFill/>
          <a:ln/>
        </p:spPr>
        <p:txBody>
          <a:bodyPr wrap="square" rtlCol="0" anchor="t"/>
          <a:lstStyle/>
          <a:p>
            <a:pPr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is the fifth generation of mobile networks that promises faster speeds, lower latency, and greater capacity than its predecessor. In this presentation, we will explore the benefits, applications and challenges of this transformative technology.</a:t>
            </a:r>
            <a:endParaRPr lang="en-US" sz="1750" dirty="0"/>
          </a:p>
        </p:txBody>
      </p:sp>
      <p:pic>
        <p:nvPicPr>
          <p:cNvPr id="6"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6319599" y="2712482"/>
            <a:ext cx="4443889" cy="694373"/>
          </a:xfrm>
          <a:prstGeom prst="rect">
            <a:avLst/>
          </a:prstGeom>
          <a:noFill/>
          <a:ln/>
        </p:spPr>
        <p:txBody>
          <a:bodyPr wrap="none" rtlCol="0" anchor="t"/>
          <a:lstStyle/>
          <a:p>
            <a:pPr indent="0" marL="0">
              <a:lnSpc>
                <a:spcPts val="5468"/>
              </a:lnSpc>
              <a:buNone/>
            </a:pPr>
            <a:r>
              <a:rPr lang="en-US" sz="4374" dirty="0">
                <a:solidFill>
                  <a:srgbClr val="272D45"/>
                </a:solidFill>
                <a:latin typeface="Kanit" pitchFamily="34" charset="0"/>
                <a:ea typeface="Kanit" pitchFamily="34" charset="-122"/>
                <a:cs typeface="Kanit" pitchFamily="34" charset="-120"/>
              </a:rPr>
              <a:t>Conclusion</a:t>
            </a:r>
            <a:endParaRPr lang="en-US" sz="4374" dirty="0"/>
          </a:p>
        </p:txBody>
      </p:sp>
      <p:sp>
        <p:nvSpPr>
          <p:cNvPr id="5" name="Text 3"/>
          <p:cNvSpPr/>
          <p:nvPr/>
        </p:nvSpPr>
        <p:spPr>
          <a:xfrm>
            <a:off x="6319599" y="3740110"/>
            <a:ext cx="7477601" cy="1777008"/>
          </a:xfrm>
          <a:prstGeom prst="rect">
            <a:avLst/>
          </a:prstGeom>
          <a:noFill/>
          <a:ln/>
        </p:spPr>
        <p:txBody>
          <a:bodyPr wrap="square" rtlCol="0" anchor="t"/>
          <a:lstStyle/>
          <a:p>
            <a:pPr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technology represents a fundamental shift towards a more connected and intelligent world. While it poses significant challenges and concerns, it holds immense potential for innovation and growth in various industries. We must work together to ensure its safe and equitable deployment for all.</a:t>
            </a:r>
            <a:endParaRPr lang="en-US" sz="1750" dirty="0"/>
          </a:p>
        </p:txBody>
      </p:sp>
      <p:pic>
        <p:nvPicPr>
          <p:cNvPr id="6"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000000"/>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00000">
              <a:alpha val="80000"/>
            </a:srgbClr>
          </a:solidFill>
          <a:ln/>
        </p:spPr>
      </p:sp>
      <p:sp>
        <p:nvSpPr>
          <p:cNvPr id="6" name="Text 3"/>
          <p:cNvSpPr/>
          <p:nvPr/>
        </p:nvSpPr>
        <p:spPr>
          <a:xfrm>
            <a:off x="2037993" y="1315879"/>
            <a:ext cx="8945880" cy="694373"/>
          </a:xfrm>
          <a:prstGeom prst="rect">
            <a:avLst/>
          </a:prstGeom>
          <a:noFill/>
          <a:ln/>
        </p:spPr>
        <p:txBody>
          <a:bodyPr wrap="none" rtlCol="0" anchor="t"/>
          <a:lstStyle/>
          <a:p>
            <a:pPr indent="0" marL="0">
              <a:lnSpc>
                <a:spcPts val="5468"/>
              </a:lnSpc>
              <a:buNone/>
            </a:pPr>
            <a:r>
              <a:rPr lang="en-US" sz="4374" dirty="0">
                <a:solidFill>
                  <a:srgbClr val="FFFFFF"/>
                </a:solidFill>
                <a:latin typeface="Kanit" pitchFamily="34" charset="0"/>
                <a:ea typeface="Kanit" pitchFamily="34" charset="-122"/>
                <a:cs typeface="Kanit" pitchFamily="34" charset="-120"/>
              </a:rPr>
              <a:t>Health Concerns with 5G Technology</a:t>
            </a:r>
            <a:endParaRPr lang="en-US" sz="4374" dirty="0"/>
          </a:p>
        </p:txBody>
      </p:sp>
      <p:sp>
        <p:nvSpPr>
          <p:cNvPr id="7" name="Text 4"/>
          <p:cNvSpPr/>
          <p:nvPr/>
        </p:nvSpPr>
        <p:spPr>
          <a:xfrm>
            <a:off x="2037993" y="2343507"/>
            <a:ext cx="10554414" cy="1066205"/>
          </a:xfrm>
          <a:prstGeom prst="rect">
            <a:avLst/>
          </a:prstGeom>
          <a:noFill/>
          <a:ln/>
        </p:spPr>
        <p:txBody>
          <a:bodyPr wrap="square" rtlCol="0" anchor="t"/>
          <a:lstStyle/>
          <a:p>
            <a:pPr indent="0" marL="0">
              <a:lnSpc>
                <a:spcPts val="2799"/>
              </a:lnSpc>
              <a:buNone/>
            </a:pPr>
            <a:r>
              <a:rPr lang="en-US" sz="1750" dirty="0">
                <a:solidFill>
                  <a:srgbClr val="FFFFFF"/>
                </a:solidFill>
                <a:latin typeface="Martel Sans" pitchFamily="34" charset="0"/>
                <a:ea typeface="Martel Sans" pitchFamily="34" charset="-122"/>
                <a:cs typeface="Martel Sans" pitchFamily="34" charset="-120"/>
              </a:rPr>
              <a:t>While the benefits of 5G technology are many, there are also concerns about its potential health effects. As we continue to roll out this transformative technology, we must also be mindful of the possible risks and take steps to address them.</a:t>
            </a:r>
            <a:endParaRPr lang="en-US" sz="1750" dirty="0"/>
          </a:p>
        </p:txBody>
      </p:sp>
      <p:sp>
        <p:nvSpPr>
          <p:cNvPr id="8" name="Text 5"/>
          <p:cNvSpPr/>
          <p:nvPr/>
        </p:nvSpPr>
        <p:spPr>
          <a:xfrm>
            <a:off x="2037993" y="3659624"/>
            <a:ext cx="10554414" cy="355402"/>
          </a:xfrm>
          <a:prstGeom prst="rect">
            <a:avLst/>
          </a:prstGeom>
          <a:noFill/>
          <a:ln/>
        </p:spPr>
        <p:txBody>
          <a:bodyPr wrap="none" rtlCol="0" anchor="t"/>
          <a:lstStyle/>
          <a:p>
            <a:pPr indent="0" marL="0">
              <a:lnSpc>
                <a:spcPts val="2799"/>
              </a:lnSpc>
              <a:buNone/>
            </a:pPr>
            <a:r>
              <a:rPr lang="en-US" sz="1750" dirty="0">
                <a:solidFill>
                  <a:srgbClr val="FFFFFF"/>
                </a:solidFill>
                <a:latin typeface="Martel Sans" pitchFamily="34" charset="0"/>
                <a:ea typeface="Martel Sans" pitchFamily="34" charset="-122"/>
                <a:cs typeface="Martel Sans" pitchFamily="34" charset="-120"/>
              </a:rPr>
              <a:t>Some of the main health concerns associated with 5G technology include:</a:t>
            </a:r>
            <a:endParaRPr lang="en-US" sz="1750" dirty="0"/>
          </a:p>
        </p:txBody>
      </p:sp>
      <p:sp>
        <p:nvSpPr>
          <p:cNvPr id="9" name="Text 6"/>
          <p:cNvSpPr/>
          <p:nvPr/>
        </p:nvSpPr>
        <p:spPr>
          <a:xfrm>
            <a:off x="2393394" y="4264938"/>
            <a:ext cx="10199013"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FFFFFF"/>
                </a:solidFill>
                <a:latin typeface="Martel Sans" pitchFamily="34" charset="0"/>
                <a:ea typeface="Martel Sans" pitchFamily="34" charset="-122"/>
                <a:cs typeface="Martel Sans" pitchFamily="34" charset="-120"/>
              </a:rPr>
              <a:t>Increased exposure to electromagnetic radiation</a:t>
            </a:r>
            <a:endParaRPr lang="en-US" sz="1750" dirty="0"/>
          </a:p>
        </p:txBody>
      </p:sp>
      <p:sp>
        <p:nvSpPr>
          <p:cNvPr id="10" name="Text 7"/>
          <p:cNvSpPr/>
          <p:nvPr/>
        </p:nvSpPr>
        <p:spPr>
          <a:xfrm>
            <a:off x="2393394" y="4709160"/>
            <a:ext cx="10199013"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FFFFFF"/>
                </a:solidFill>
                <a:latin typeface="Martel Sans" pitchFamily="34" charset="0"/>
                <a:ea typeface="Martel Sans" pitchFamily="34" charset="-122"/>
                <a:cs typeface="Martel Sans" pitchFamily="34" charset="-120"/>
              </a:rPr>
              <a:t>Potential effects on human cells and DNA</a:t>
            </a:r>
            <a:endParaRPr lang="en-US" sz="1750" dirty="0"/>
          </a:p>
        </p:txBody>
      </p:sp>
      <p:sp>
        <p:nvSpPr>
          <p:cNvPr id="11" name="Text 8"/>
          <p:cNvSpPr/>
          <p:nvPr/>
        </p:nvSpPr>
        <p:spPr>
          <a:xfrm>
            <a:off x="2393394" y="5153382"/>
            <a:ext cx="10199013"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FFFFFF"/>
                </a:solidFill>
                <a:latin typeface="Martel Sans" pitchFamily="34" charset="0"/>
                <a:ea typeface="Martel Sans" pitchFamily="34" charset="-122"/>
                <a:cs typeface="Martel Sans" pitchFamily="34" charset="-120"/>
              </a:rPr>
              <a:t>Possible interference with medical devices</a:t>
            </a:r>
            <a:endParaRPr lang="en-US" sz="1750" dirty="0"/>
          </a:p>
        </p:txBody>
      </p:sp>
      <p:sp>
        <p:nvSpPr>
          <p:cNvPr id="12" name="Text 9"/>
          <p:cNvSpPr/>
          <p:nvPr/>
        </p:nvSpPr>
        <p:spPr>
          <a:xfrm>
            <a:off x="2393394" y="5597604"/>
            <a:ext cx="10199013"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FFFFFF"/>
                </a:solidFill>
                <a:latin typeface="Martel Sans" pitchFamily="34" charset="0"/>
                <a:ea typeface="Martel Sans" pitchFamily="34" charset="-122"/>
                <a:cs typeface="Martel Sans" pitchFamily="34" charset="-120"/>
              </a:rPr>
              <a:t>Unknown long-term health effects</a:t>
            </a:r>
            <a:endParaRPr lang="en-US" sz="1750" dirty="0"/>
          </a:p>
        </p:txBody>
      </p:sp>
      <p:sp>
        <p:nvSpPr>
          <p:cNvPr id="13" name="Text 10"/>
          <p:cNvSpPr/>
          <p:nvPr/>
        </p:nvSpPr>
        <p:spPr>
          <a:xfrm>
            <a:off x="2037993" y="6202918"/>
            <a:ext cx="10554414" cy="710803"/>
          </a:xfrm>
          <a:prstGeom prst="rect">
            <a:avLst/>
          </a:prstGeom>
          <a:noFill/>
          <a:ln/>
        </p:spPr>
        <p:txBody>
          <a:bodyPr wrap="square" rtlCol="0" anchor="t"/>
          <a:lstStyle/>
          <a:p>
            <a:pPr indent="0" marL="0">
              <a:lnSpc>
                <a:spcPts val="2799"/>
              </a:lnSpc>
              <a:buNone/>
            </a:pPr>
            <a:r>
              <a:rPr lang="en-US" sz="1750" dirty="0">
                <a:solidFill>
                  <a:srgbClr val="FFFFFF"/>
                </a:solidFill>
                <a:latin typeface="Martel Sans" pitchFamily="34" charset="0"/>
                <a:ea typeface="Martel Sans" pitchFamily="34" charset="-122"/>
                <a:cs typeface="Martel Sans" pitchFamily="34" charset="-120"/>
              </a:rPr>
              <a:t>It is important to conduct further research and ensure that safety measures are in place to protect public health as we embrace the advancements of 5G technology.</a:t>
            </a:r>
            <a:endParaRPr lang="en-US" sz="1750" dirty="0"/>
          </a:p>
        </p:txBody>
      </p:sp>
      <p:pic>
        <p:nvPicPr>
          <p:cNvPr id="14"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1037273"/>
            <a:ext cx="7734300" cy="694373"/>
          </a:xfrm>
          <a:prstGeom prst="rect">
            <a:avLst/>
          </a:prstGeom>
          <a:noFill/>
          <a:ln/>
        </p:spPr>
        <p:txBody>
          <a:bodyPr wrap="none" rtlCol="0" anchor="t"/>
          <a:lstStyle/>
          <a:p>
            <a:pPr indent="0" marL="0">
              <a:lnSpc>
                <a:spcPts val="5468"/>
              </a:lnSpc>
              <a:buNone/>
            </a:pPr>
            <a:r>
              <a:rPr lang="en-US" sz="4374" dirty="0">
                <a:solidFill>
                  <a:srgbClr val="272D45"/>
                </a:solidFill>
                <a:latin typeface="Kanit" pitchFamily="34" charset="0"/>
                <a:ea typeface="Kanit" pitchFamily="34" charset="-122"/>
                <a:cs typeface="Kanit" pitchFamily="34" charset="-120"/>
              </a:rPr>
              <a:t>A Faster, More Connected World</a:t>
            </a:r>
            <a:endParaRPr lang="en-US" sz="4374" dirty="0"/>
          </a:p>
        </p:txBody>
      </p:sp>
      <p:pic>
        <p:nvPicPr>
          <p:cNvPr id="5" name="Image 0" descr="preencoded.png">    </p:cNvPr>
          <p:cNvPicPr>
            <a:picLocks noChangeAspect="1"/>
          </p:cNvPicPr>
          <p:nvPr/>
        </p:nvPicPr>
        <p:blipFill>
          <a:blip r:embed="rId1"/>
          <a:stretch>
            <a:fillRect/>
          </a:stretch>
        </p:blipFill>
        <p:spPr>
          <a:xfrm>
            <a:off x="2037993" y="2175986"/>
            <a:ext cx="3295888" cy="2036921"/>
          </a:xfrm>
          <a:prstGeom prst="rect">
            <a:avLst/>
          </a:prstGeom>
        </p:spPr>
      </p:pic>
      <p:sp>
        <p:nvSpPr>
          <p:cNvPr id="6" name="Text 3"/>
          <p:cNvSpPr/>
          <p:nvPr/>
        </p:nvSpPr>
        <p:spPr>
          <a:xfrm>
            <a:off x="2037993" y="4490561"/>
            <a:ext cx="2221944" cy="347186"/>
          </a:xfrm>
          <a:prstGeom prst="rect">
            <a:avLst/>
          </a:prstGeom>
          <a:noFill/>
          <a:ln/>
        </p:spPr>
        <p:txBody>
          <a:bodyPr wrap="none" rtlCol="0" anchor="t"/>
          <a:lstStyle/>
          <a:p>
            <a:pPr algn="l" indent="0" marL="0">
              <a:lnSpc>
                <a:spcPts val="2734"/>
              </a:lnSpc>
              <a:buNone/>
            </a:pPr>
            <a:r>
              <a:rPr lang="en-US" sz="2187" dirty="0">
                <a:solidFill>
                  <a:srgbClr val="272D45"/>
                </a:solidFill>
                <a:latin typeface="Kanit" pitchFamily="34" charset="0"/>
                <a:ea typeface="Kanit" pitchFamily="34" charset="-122"/>
                <a:cs typeface="Kanit" pitchFamily="34" charset="-120"/>
              </a:rPr>
              <a:t>Smart Cities</a:t>
            </a:r>
            <a:endParaRPr lang="en-US" sz="2187" dirty="0"/>
          </a:p>
        </p:txBody>
      </p:sp>
      <p:sp>
        <p:nvSpPr>
          <p:cNvPr id="7" name="Text 4"/>
          <p:cNvSpPr/>
          <p:nvPr/>
        </p:nvSpPr>
        <p:spPr>
          <a:xfrm>
            <a:off x="2037993" y="5059918"/>
            <a:ext cx="3295888" cy="2132409"/>
          </a:xfrm>
          <a:prstGeom prst="rect">
            <a:avLst/>
          </a:prstGeom>
          <a:noFill/>
          <a:ln/>
        </p:spPr>
        <p:txBody>
          <a:bodyPr wrap="square" rtlCol="0" anchor="t"/>
          <a:lstStyle/>
          <a:p>
            <a:pPr algn="l"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networks will enable seamless connectivity between devices and infrastructure, creating efficient, safer and more sustainable urban environments.</a:t>
            </a:r>
            <a:endParaRPr lang="en-US" sz="1750" dirty="0"/>
          </a:p>
        </p:txBody>
      </p:sp>
      <p:pic>
        <p:nvPicPr>
          <p:cNvPr id="8" name="Image 1" descr="preencoded.png">    </p:cNvPr>
          <p:cNvPicPr>
            <a:picLocks noChangeAspect="1"/>
          </p:cNvPicPr>
          <p:nvPr/>
        </p:nvPicPr>
        <p:blipFill>
          <a:blip r:embed="rId2"/>
          <a:stretch>
            <a:fillRect/>
          </a:stretch>
        </p:blipFill>
        <p:spPr>
          <a:xfrm>
            <a:off x="5667137" y="2175986"/>
            <a:ext cx="3296007" cy="2037040"/>
          </a:xfrm>
          <a:prstGeom prst="rect">
            <a:avLst/>
          </a:prstGeom>
        </p:spPr>
      </p:pic>
      <p:sp>
        <p:nvSpPr>
          <p:cNvPr id="9" name="Text 5"/>
          <p:cNvSpPr/>
          <p:nvPr/>
        </p:nvSpPr>
        <p:spPr>
          <a:xfrm>
            <a:off x="5667137" y="4490680"/>
            <a:ext cx="2221944" cy="347186"/>
          </a:xfrm>
          <a:prstGeom prst="rect">
            <a:avLst/>
          </a:prstGeom>
          <a:noFill/>
          <a:ln/>
        </p:spPr>
        <p:txBody>
          <a:bodyPr wrap="none" rtlCol="0" anchor="t"/>
          <a:lstStyle/>
          <a:p>
            <a:pPr algn="l" indent="0" marL="0">
              <a:lnSpc>
                <a:spcPts val="2734"/>
              </a:lnSpc>
              <a:buNone/>
            </a:pPr>
            <a:r>
              <a:rPr lang="en-US" sz="2187" dirty="0">
                <a:solidFill>
                  <a:srgbClr val="272D45"/>
                </a:solidFill>
                <a:latin typeface="Kanit" pitchFamily="34" charset="0"/>
                <a:ea typeface="Kanit" pitchFamily="34" charset="-122"/>
                <a:cs typeface="Kanit" pitchFamily="34" charset="-120"/>
              </a:rPr>
              <a:t>Entertainment</a:t>
            </a:r>
            <a:endParaRPr lang="en-US" sz="2187" dirty="0"/>
          </a:p>
        </p:txBody>
      </p:sp>
      <p:sp>
        <p:nvSpPr>
          <p:cNvPr id="10" name="Text 6"/>
          <p:cNvSpPr/>
          <p:nvPr/>
        </p:nvSpPr>
        <p:spPr>
          <a:xfrm>
            <a:off x="5667137" y="5060037"/>
            <a:ext cx="3296007" cy="1777008"/>
          </a:xfrm>
          <a:prstGeom prst="rect">
            <a:avLst/>
          </a:prstGeom>
          <a:noFill/>
          <a:ln/>
        </p:spPr>
        <p:txBody>
          <a:bodyPr wrap="square" rtlCol="0" anchor="t"/>
          <a:lstStyle/>
          <a:p>
            <a:pPr algn="l"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With 5G, we can expect a new revolution in immersive entertainment experiences, such as virtual and augmented reality.</a:t>
            </a:r>
            <a:endParaRPr lang="en-US" sz="1750" dirty="0"/>
          </a:p>
        </p:txBody>
      </p:sp>
      <p:pic>
        <p:nvPicPr>
          <p:cNvPr id="11" name="Image 2" descr="preencoded.png">    </p:cNvPr>
          <p:cNvPicPr>
            <a:picLocks noChangeAspect="1"/>
          </p:cNvPicPr>
          <p:nvPr/>
        </p:nvPicPr>
        <p:blipFill>
          <a:blip r:embed="rId3"/>
          <a:stretch>
            <a:fillRect/>
          </a:stretch>
        </p:blipFill>
        <p:spPr>
          <a:xfrm>
            <a:off x="9296400" y="2175986"/>
            <a:ext cx="3296007" cy="2037040"/>
          </a:xfrm>
          <a:prstGeom prst="rect">
            <a:avLst/>
          </a:prstGeom>
        </p:spPr>
      </p:pic>
      <p:sp>
        <p:nvSpPr>
          <p:cNvPr id="12" name="Text 7"/>
          <p:cNvSpPr/>
          <p:nvPr/>
        </p:nvSpPr>
        <p:spPr>
          <a:xfrm>
            <a:off x="9296400" y="4490680"/>
            <a:ext cx="3291840" cy="347186"/>
          </a:xfrm>
          <a:prstGeom prst="rect">
            <a:avLst/>
          </a:prstGeom>
          <a:noFill/>
          <a:ln/>
        </p:spPr>
        <p:txBody>
          <a:bodyPr wrap="none" rtlCol="0" anchor="t"/>
          <a:lstStyle/>
          <a:p>
            <a:pPr algn="l" indent="0" marL="0">
              <a:lnSpc>
                <a:spcPts val="2734"/>
              </a:lnSpc>
              <a:buNone/>
            </a:pPr>
            <a:r>
              <a:rPr lang="en-US" sz="2187" dirty="0">
                <a:solidFill>
                  <a:srgbClr val="272D45"/>
                </a:solidFill>
                <a:latin typeface="Kanit" pitchFamily="34" charset="0"/>
                <a:ea typeface="Kanit" pitchFamily="34" charset="-122"/>
                <a:cs typeface="Kanit" pitchFamily="34" charset="-120"/>
              </a:rPr>
              <a:t>Manufacturing Automation</a:t>
            </a:r>
            <a:endParaRPr lang="en-US" sz="2187" dirty="0"/>
          </a:p>
        </p:txBody>
      </p:sp>
      <p:sp>
        <p:nvSpPr>
          <p:cNvPr id="13" name="Text 8"/>
          <p:cNvSpPr/>
          <p:nvPr/>
        </p:nvSpPr>
        <p:spPr>
          <a:xfrm>
            <a:off x="9296400" y="5060037"/>
            <a:ext cx="3296007" cy="1777008"/>
          </a:xfrm>
          <a:prstGeom prst="rect">
            <a:avLst/>
          </a:prstGeom>
          <a:noFill/>
          <a:ln/>
        </p:spPr>
        <p:txBody>
          <a:bodyPr wrap="square" rtlCol="0" anchor="t"/>
          <a:lstStyle/>
          <a:p>
            <a:pPr algn="l"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will also enable advanced automation in factories and warehouses, transforming industries such as logistics, manufacturing and robotics.</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1780818"/>
            <a:ext cx="9646920" cy="694373"/>
          </a:xfrm>
          <a:prstGeom prst="rect">
            <a:avLst/>
          </a:prstGeom>
          <a:noFill/>
          <a:ln/>
        </p:spPr>
        <p:txBody>
          <a:bodyPr wrap="none" rtlCol="0" anchor="t"/>
          <a:lstStyle/>
          <a:p>
            <a:pPr indent="0" marL="0">
              <a:lnSpc>
                <a:spcPts val="5468"/>
              </a:lnSpc>
              <a:buNone/>
            </a:pPr>
            <a:r>
              <a:rPr lang="en-US" sz="4374" dirty="0">
                <a:solidFill>
                  <a:srgbClr val="272D45"/>
                </a:solidFill>
                <a:latin typeface="Kanit" pitchFamily="34" charset="0"/>
                <a:ea typeface="Kanit" pitchFamily="34" charset="-122"/>
                <a:cs typeface="Kanit" pitchFamily="34" charset="-120"/>
              </a:rPr>
              <a:t>Empowering the Internet of Things (IoT)</a:t>
            </a:r>
            <a:endParaRPr lang="en-US" sz="4374" dirty="0"/>
          </a:p>
        </p:txBody>
      </p:sp>
      <p:sp>
        <p:nvSpPr>
          <p:cNvPr id="5" name="Shape 3"/>
          <p:cNvSpPr/>
          <p:nvPr/>
        </p:nvSpPr>
        <p:spPr>
          <a:xfrm>
            <a:off x="2037993" y="2919532"/>
            <a:ext cx="3370064" cy="3529132"/>
          </a:xfrm>
          <a:prstGeom prst="roundRect">
            <a:avLst>
              <a:gd name="adj" fmla="val 2967"/>
            </a:avLst>
          </a:prstGeom>
          <a:solidFill>
            <a:srgbClr val="DFECE9"/>
          </a:solidFill>
          <a:ln w="13811">
            <a:solidFill>
              <a:srgbClr val="BFD9D3"/>
            </a:solidFill>
            <a:prstDash val="solid"/>
          </a:ln>
        </p:spPr>
      </p:sp>
      <p:sp>
        <p:nvSpPr>
          <p:cNvPr id="6" name="Text 4"/>
          <p:cNvSpPr/>
          <p:nvPr/>
        </p:nvSpPr>
        <p:spPr>
          <a:xfrm>
            <a:off x="2273975" y="3155513"/>
            <a:ext cx="2221944" cy="347186"/>
          </a:xfrm>
          <a:prstGeom prst="rect">
            <a:avLst/>
          </a:prstGeom>
          <a:noFill/>
          <a:ln/>
        </p:spPr>
        <p:txBody>
          <a:bodyPr wrap="none" rtlCol="0" anchor="t"/>
          <a:lstStyle/>
          <a:p>
            <a:pPr indent="0" marL="0">
              <a:lnSpc>
                <a:spcPts val="2734"/>
              </a:lnSpc>
              <a:buNone/>
            </a:pPr>
            <a:r>
              <a:rPr lang="en-US" sz="2187" dirty="0">
                <a:solidFill>
                  <a:srgbClr val="2C3249"/>
                </a:solidFill>
                <a:latin typeface="Kanit" pitchFamily="34" charset="0"/>
                <a:ea typeface="Kanit" pitchFamily="34" charset="-122"/>
                <a:cs typeface="Kanit" pitchFamily="34" charset="-120"/>
              </a:rPr>
              <a:t>Smart Homes</a:t>
            </a:r>
            <a:endParaRPr lang="en-US" sz="2187" dirty="0"/>
          </a:p>
        </p:txBody>
      </p:sp>
      <p:sp>
        <p:nvSpPr>
          <p:cNvPr id="7" name="Text 5"/>
          <p:cNvSpPr/>
          <p:nvPr/>
        </p:nvSpPr>
        <p:spPr>
          <a:xfrm>
            <a:off x="2273975" y="3724870"/>
            <a:ext cx="2898100" cy="2487811"/>
          </a:xfrm>
          <a:prstGeom prst="rect">
            <a:avLst/>
          </a:prstGeom>
          <a:noFill/>
          <a:ln/>
        </p:spPr>
        <p:txBody>
          <a:bodyPr wrap="square" rtlCol="0" anchor="t"/>
          <a:lstStyle/>
          <a:p>
            <a:pPr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networks will enable seamless connectivity between devices and infrastructure, creating efficient, safer and more sustainable urban environments.</a:t>
            </a:r>
            <a:endParaRPr lang="en-US" sz="1750" dirty="0"/>
          </a:p>
        </p:txBody>
      </p:sp>
      <p:sp>
        <p:nvSpPr>
          <p:cNvPr id="8" name="Shape 6"/>
          <p:cNvSpPr/>
          <p:nvPr/>
        </p:nvSpPr>
        <p:spPr>
          <a:xfrm>
            <a:off x="5630228" y="2919532"/>
            <a:ext cx="3370064" cy="3529132"/>
          </a:xfrm>
          <a:prstGeom prst="roundRect">
            <a:avLst>
              <a:gd name="adj" fmla="val 2967"/>
            </a:avLst>
          </a:prstGeom>
          <a:solidFill>
            <a:srgbClr val="DFECE9"/>
          </a:solidFill>
          <a:ln w="13811">
            <a:solidFill>
              <a:srgbClr val="BFD9D3"/>
            </a:solidFill>
            <a:prstDash val="solid"/>
          </a:ln>
        </p:spPr>
      </p:sp>
      <p:sp>
        <p:nvSpPr>
          <p:cNvPr id="9" name="Text 7"/>
          <p:cNvSpPr/>
          <p:nvPr/>
        </p:nvSpPr>
        <p:spPr>
          <a:xfrm>
            <a:off x="5866209" y="3155513"/>
            <a:ext cx="2221944" cy="347186"/>
          </a:xfrm>
          <a:prstGeom prst="rect">
            <a:avLst/>
          </a:prstGeom>
          <a:noFill/>
          <a:ln/>
        </p:spPr>
        <p:txBody>
          <a:bodyPr wrap="none" rtlCol="0" anchor="t"/>
          <a:lstStyle/>
          <a:p>
            <a:pPr indent="0" marL="0">
              <a:lnSpc>
                <a:spcPts val="2734"/>
              </a:lnSpc>
              <a:buNone/>
            </a:pPr>
            <a:r>
              <a:rPr lang="en-US" sz="2187" dirty="0">
                <a:solidFill>
                  <a:srgbClr val="2C3249"/>
                </a:solidFill>
                <a:latin typeface="Kanit" pitchFamily="34" charset="0"/>
                <a:ea typeface="Kanit" pitchFamily="34" charset="-122"/>
                <a:cs typeface="Kanit" pitchFamily="34" charset="-120"/>
              </a:rPr>
              <a:t>Connected Cars</a:t>
            </a:r>
            <a:endParaRPr lang="en-US" sz="2187" dirty="0"/>
          </a:p>
        </p:txBody>
      </p:sp>
      <p:sp>
        <p:nvSpPr>
          <p:cNvPr id="10" name="Text 8"/>
          <p:cNvSpPr/>
          <p:nvPr/>
        </p:nvSpPr>
        <p:spPr>
          <a:xfrm>
            <a:off x="5866209" y="3724870"/>
            <a:ext cx="2898100" cy="2132409"/>
          </a:xfrm>
          <a:prstGeom prst="rect">
            <a:avLst/>
          </a:prstGeom>
          <a:noFill/>
          <a:ln/>
        </p:spPr>
        <p:txBody>
          <a:bodyPr wrap="square" rtlCol="0" anchor="t"/>
          <a:lstStyle/>
          <a:p>
            <a:pPr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will enable advanced vehicle-to-vehicle and vehicle-to-infrastructure communication, creating safer and more efficient transportation systems.</a:t>
            </a:r>
            <a:endParaRPr lang="en-US" sz="1750" dirty="0"/>
          </a:p>
        </p:txBody>
      </p:sp>
      <p:sp>
        <p:nvSpPr>
          <p:cNvPr id="11" name="Shape 9"/>
          <p:cNvSpPr/>
          <p:nvPr/>
        </p:nvSpPr>
        <p:spPr>
          <a:xfrm>
            <a:off x="9222462" y="2919532"/>
            <a:ext cx="3370064" cy="3529132"/>
          </a:xfrm>
          <a:prstGeom prst="roundRect">
            <a:avLst>
              <a:gd name="adj" fmla="val 2967"/>
            </a:avLst>
          </a:prstGeom>
          <a:solidFill>
            <a:srgbClr val="DFECE9"/>
          </a:solidFill>
          <a:ln w="13811">
            <a:solidFill>
              <a:srgbClr val="BFD9D3"/>
            </a:solidFill>
            <a:prstDash val="solid"/>
          </a:ln>
        </p:spPr>
      </p:sp>
      <p:sp>
        <p:nvSpPr>
          <p:cNvPr id="12" name="Text 10"/>
          <p:cNvSpPr/>
          <p:nvPr/>
        </p:nvSpPr>
        <p:spPr>
          <a:xfrm>
            <a:off x="9458444" y="3155513"/>
            <a:ext cx="2331720" cy="347186"/>
          </a:xfrm>
          <a:prstGeom prst="rect">
            <a:avLst/>
          </a:prstGeom>
          <a:noFill/>
          <a:ln/>
        </p:spPr>
        <p:txBody>
          <a:bodyPr wrap="none" rtlCol="0" anchor="t"/>
          <a:lstStyle/>
          <a:p>
            <a:pPr indent="0" marL="0">
              <a:lnSpc>
                <a:spcPts val="2734"/>
              </a:lnSpc>
              <a:buNone/>
            </a:pPr>
            <a:r>
              <a:rPr lang="en-US" sz="2187" dirty="0">
                <a:solidFill>
                  <a:srgbClr val="2C3249"/>
                </a:solidFill>
                <a:latin typeface="Kanit" pitchFamily="34" charset="0"/>
                <a:ea typeface="Kanit" pitchFamily="34" charset="-122"/>
                <a:cs typeface="Kanit" pitchFamily="34" charset="-120"/>
              </a:rPr>
              <a:t>Remote Monitoring</a:t>
            </a:r>
            <a:endParaRPr lang="en-US" sz="2187" dirty="0"/>
          </a:p>
        </p:txBody>
      </p:sp>
      <p:sp>
        <p:nvSpPr>
          <p:cNvPr id="13" name="Text 11"/>
          <p:cNvSpPr/>
          <p:nvPr/>
        </p:nvSpPr>
        <p:spPr>
          <a:xfrm>
            <a:off x="9458444" y="3724870"/>
            <a:ext cx="2898100" cy="2132409"/>
          </a:xfrm>
          <a:prstGeom prst="rect">
            <a:avLst/>
          </a:prstGeom>
          <a:noFill/>
          <a:ln/>
        </p:spPr>
        <p:txBody>
          <a:bodyPr wrap="square" rtlCol="0" anchor="t"/>
          <a:lstStyle/>
          <a:p>
            <a:pPr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will enable remote monitoring of equipment, infrastructure, and even our bodies, creating new opportunities in healthcare and other sectors.</a:t>
            </a:r>
            <a:endParaRPr lang="en-US" sz="1750" dirty="0"/>
          </a:p>
        </p:txBody>
      </p:sp>
      <p:pic>
        <p:nvPicPr>
          <p:cNvPr id="14"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656987"/>
            <a:ext cx="8298180" cy="694373"/>
          </a:xfrm>
          <a:prstGeom prst="rect">
            <a:avLst/>
          </a:prstGeom>
          <a:noFill/>
          <a:ln/>
        </p:spPr>
        <p:txBody>
          <a:bodyPr wrap="none" rtlCol="0" anchor="t"/>
          <a:lstStyle/>
          <a:p>
            <a:pPr indent="0" marL="0">
              <a:lnSpc>
                <a:spcPts val="5468"/>
              </a:lnSpc>
              <a:buNone/>
            </a:pPr>
            <a:r>
              <a:rPr lang="en-US" sz="4374" dirty="0">
                <a:solidFill>
                  <a:srgbClr val="272D45"/>
                </a:solidFill>
                <a:latin typeface="Kanit" pitchFamily="34" charset="0"/>
                <a:ea typeface="Kanit" pitchFamily="34" charset="-122"/>
                <a:cs typeface="Kanit" pitchFamily="34" charset="-120"/>
              </a:rPr>
              <a:t>Driving Autonomy and Innovation</a:t>
            </a:r>
            <a:endParaRPr lang="en-US" sz="4374" dirty="0"/>
          </a:p>
        </p:txBody>
      </p:sp>
      <p:sp>
        <p:nvSpPr>
          <p:cNvPr id="5" name="Shape 3"/>
          <p:cNvSpPr/>
          <p:nvPr/>
        </p:nvSpPr>
        <p:spPr>
          <a:xfrm>
            <a:off x="2349103" y="1795701"/>
            <a:ext cx="44410" cy="5776793"/>
          </a:xfrm>
          <a:prstGeom prst="rect">
            <a:avLst/>
          </a:prstGeom>
          <a:solidFill>
            <a:srgbClr val="BFD9D3"/>
          </a:solidFill>
          <a:ln/>
        </p:spPr>
      </p:sp>
      <p:sp>
        <p:nvSpPr>
          <p:cNvPr id="6" name="Shape 4"/>
          <p:cNvSpPr/>
          <p:nvPr/>
        </p:nvSpPr>
        <p:spPr>
          <a:xfrm>
            <a:off x="2621220" y="2197001"/>
            <a:ext cx="777597" cy="44410"/>
          </a:xfrm>
          <a:prstGeom prst="rect">
            <a:avLst/>
          </a:prstGeom>
          <a:solidFill>
            <a:srgbClr val="BFD9D3"/>
          </a:solidFill>
          <a:ln/>
        </p:spPr>
      </p:sp>
      <p:sp>
        <p:nvSpPr>
          <p:cNvPr id="7" name="Shape 5"/>
          <p:cNvSpPr/>
          <p:nvPr/>
        </p:nvSpPr>
        <p:spPr>
          <a:xfrm>
            <a:off x="2121277" y="1969294"/>
            <a:ext cx="499943" cy="499943"/>
          </a:xfrm>
          <a:prstGeom prst="roundRect">
            <a:avLst>
              <a:gd name="adj" fmla="val 20000"/>
            </a:avLst>
          </a:prstGeom>
          <a:solidFill>
            <a:srgbClr val="DFECE9"/>
          </a:solidFill>
          <a:ln w="13811">
            <a:solidFill>
              <a:srgbClr val="BFD9D3"/>
            </a:solidFill>
            <a:prstDash val="solid"/>
          </a:ln>
        </p:spPr>
      </p:sp>
      <p:sp>
        <p:nvSpPr>
          <p:cNvPr id="8" name="Text 6"/>
          <p:cNvSpPr/>
          <p:nvPr/>
        </p:nvSpPr>
        <p:spPr>
          <a:xfrm>
            <a:off x="2321659" y="2010966"/>
            <a:ext cx="99060" cy="416481"/>
          </a:xfrm>
          <a:prstGeom prst="rect">
            <a:avLst/>
          </a:prstGeom>
          <a:noFill/>
          <a:ln/>
        </p:spPr>
        <p:txBody>
          <a:bodyPr wrap="none" rtlCol="0" anchor="t"/>
          <a:lstStyle/>
          <a:p>
            <a:pPr algn="ctr" indent="0" marL="0">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9" name="Text 7"/>
          <p:cNvSpPr/>
          <p:nvPr/>
        </p:nvSpPr>
        <p:spPr>
          <a:xfrm>
            <a:off x="3593306" y="2017871"/>
            <a:ext cx="2221944" cy="347186"/>
          </a:xfrm>
          <a:prstGeom prst="rect">
            <a:avLst/>
          </a:prstGeom>
          <a:noFill/>
          <a:ln/>
        </p:spPr>
        <p:txBody>
          <a:bodyPr wrap="none" rtlCol="0" anchor="t"/>
          <a:lstStyle/>
          <a:p>
            <a:pPr algn="l" indent="0" marL="0">
              <a:lnSpc>
                <a:spcPts val="2734"/>
              </a:lnSpc>
              <a:buNone/>
            </a:pPr>
            <a:r>
              <a:rPr lang="en-US" sz="2187" dirty="0">
                <a:solidFill>
                  <a:srgbClr val="2C3249"/>
                </a:solidFill>
                <a:latin typeface="Kanit" pitchFamily="34" charset="0"/>
                <a:ea typeface="Kanit" pitchFamily="34" charset="-122"/>
                <a:cs typeface="Kanit" pitchFamily="34" charset="-120"/>
              </a:rPr>
              <a:t>Level 5 Autonomy</a:t>
            </a:r>
            <a:endParaRPr lang="en-US" sz="2187" dirty="0"/>
          </a:p>
        </p:txBody>
      </p:sp>
      <p:sp>
        <p:nvSpPr>
          <p:cNvPr id="10" name="Text 8"/>
          <p:cNvSpPr/>
          <p:nvPr/>
        </p:nvSpPr>
        <p:spPr>
          <a:xfrm>
            <a:off x="3593306" y="2587228"/>
            <a:ext cx="8999101" cy="710803"/>
          </a:xfrm>
          <a:prstGeom prst="rect">
            <a:avLst/>
          </a:prstGeom>
          <a:noFill/>
          <a:ln/>
        </p:spPr>
        <p:txBody>
          <a:bodyPr wrap="square" rtlCol="0" anchor="t"/>
          <a:lstStyle/>
          <a:p>
            <a:pPr algn="l"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networks will enable fully autonomous vehicles, creating new opportunities for safety and efficiency on our roads and highways.</a:t>
            </a:r>
            <a:endParaRPr lang="en-US" sz="1750" dirty="0"/>
          </a:p>
        </p:txBody>
      </p:sp>
      <p:sp>
        <p:nvSpPr>
          <p:cNvPr id="11" name="Shape 9"/>
          <p:cNvSpPr/>
          <p:nvPr/>
        </p:nvSpPr>
        <p:spPr>
          <a:xfrm>
            <a:off x="2621220" y="4196655"/>
            <a:ext cx="777597" cy="44410"/>
          </a:xfrm>
          <a:prstGeom prst="rect">
            <a:avLst/>
          </a:prstGeom>
          <a:solidFill>
            <a:srgbClr val="BFD9D3"/>
          </a:solidFill>
          <a:ln/>
        </p:spPr>
      </p:sp>
      <p:sp>
        <p:nvSpPr>
          <p:cNvPr id="12" name="Shape 10"/>
          <p:cNvSpPr/>
          <p:nvPr/>
        </p:nvSpPr>
        <p:spPr>
          <a:xfrm>
            <a:off x="2121277" y="3968948"/>
            <a:ext cx="499943" cy="499943"/>
          </a:xfrm>
          <a:prstGeom prst="roundRect">
            <a:avLst>
              <a:gd name="adj" fmla="val 20000"/>
            </a:avLst>
          </a:prstGeom>
          <a:solidFill>
            <a:srgbClr val="DFECE9"/>
          </a:solidFill>
          <a:ln w="13811">
            <a:solidFill>
              <a:srgbClr val="BFD9D3"/>
            </a:solidFill>
            <a:prstDash val="solid"/>
          </a:ln>
        </p:spPr>
      </p:sp>
      <p:sp>
        <p:nvSpPr>
          <p:cNvPr id="13" name="Text 11"/>
          <p:cNvSpPr/>
          <p:nvPr/>
        </p:nvSpPr>
        <p:spPr>
          <a:xfrm>
            <a:off x="2287369" y="4010620"/>
            <a:ext cx="167640" cy="416481"/>
          </a:xfrm>
          <a:prstGeom prst="rect">
            <a:avLst/>
          </a:prstGeom>
          <a:noFill/>
          <a:ln/>
        </p:spPr>
        <p:txBody>
          <a:bodyPr wrap="none" rtlCol="0" anchor="t"/>
          <a:lstStyle/>
          <a:p>
            <a:pPr algn="ctr" indent="0" marL="0">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4" name="Text 12"/>
          <p:cNvSpPr/>
          <p:nvPr/>
        </p:nvSpPr>
        <p:spPr>
          <a:xfrm>
            <a:off x="3593306" y="4017526"/>
            <a:ext cx="2221944" cy="347186"/>
          </a:xfrm>
          <a:prstGeom prst="rect">
            <a:avLst/>
          </a:prstGeom>
          <a:noFill/>
          <a:ln/>
        </p:spPr>
        <p:txBody>
          <a:bodyPr wrap="none" rtlCol="0" anchor="t"/>
          <a:lstStyle/>
          <a:p>
            <a:pPr algn="l" indent="0" marL="0">
              <a:lnSpc>
                <a:spcPts val="2734"/>
              </a:lnSpc>
              <a:buNone/>
            </a:pPr>
            <a:r>
              <a:rPr lang="en-US" sz="2187" dirty="0">
                <a:solidFill>
                  <a:srgbClr val="2C3249"/>
                </a:solidFill>
                <a:latin typeface="Kanit" pitchFamily="34" charset="0"/>
                <a:ea typeface="Kanit" pitchFamily="34" charset="-122"/>
                <a:cs typeface="Kanit" pitchFamily="34" charset="-120"/>
              </a:rPr>
              <a:t>Smart Agriculture</a:t>
            </a:r>
            <a:endParaRPr lang="en-US" sz="2187" dirty="0"/>
          </a:p>
        </p:txBody>
      </p:sp>
      <p:sp>
        <p:nvSpPr>
          <p:cNvPr id="15" name="Text 13"/>
          <p:cNvSpPr/>
          <p:nvPr/>
        </p:nvSpPr>
        <p:spPr>
          <a:xfrm>
            <a:off x="3593306" y="4586883"/>
            <a:ext cx="8999101" cy="710803"/>
          </a:xfrm>
          <a:prstGeom prst="rect">
            <a:avLst/>
          </a:prstGeom>
          <a:noFill/>
          <a:ln/>
        </p:spPr>
        <p:txBody>
          <a:bodyPr wrap="square" rtlCol="0" anchor="t"/>
          <a:lstStyle/>
          <a:p>
            <a:pPr algn="l"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networks will enable smart agriculture, revolutionizing the way we grow and harvest crops and distribute food.</a:t>
            </a:r>
            <a:endParaRPr lang="en-US" sz="1750" dirty="0"/>
          </a:p>
        </p:txBody>
      </p:sp>
      <p:sp>
        <p:nvSpPr>
          <p:cNvPr id="16" name="Shape 14"/>
          <p:cNvSpPr/>
          <p:nvPr/>
        </p:nvSpPr>
        <p:spPr>
          <a:xfrm>
            <a:off x="2621220" y="6196310"/>
            <a:ext cx="777597" cy="44410"/>
          </a:xfrm>
          <a:prstGeom prst="rect">
            <a:avLst/>
          </a:prstGeom>
          <a:solidFill>
            <a:srgbClr val="BFD9D3"/>
          </a:solidFill>
          <a:ln/>
        </p:spPr>
      </p:sp>
      <p:sp>
        <p:nvSpPr>
          <p:cNvPr id="17" name="Shape 15"/>
          <p:cNvSpPr/>
          <p:nvPr/>
        </p:nvSpPr>
        <p:spPr>
          <a:xfrm>
            <a:off x="2121277" y="5968603"/>
            <a:ext cx="499943" cy="499943"/>
          </a:xfrm>
          <a:prstGeom prst="roundRect">
            <a:avLst>
              <a:gd name="adj" fmla="val 20000"/>
            </a:avLst>
          </a:prstGeom>
          <a:solidFill>
            <a:srgbClr val="DFECE9"/>
          </a:solidFill>
          <a:ln w="13811">
            <a:solidFill>
              <a:srgbClr val="BFD9D3"/>
            </a:solidFill>
            <a:prstDash val="solid"/>
          </a:ln>
        </p:spPr>
      </p:sp>
      <p:sp>
        <p:nvSpPr>
          <p:cNvPr id="18" name="Text 16"/>
          <p:cNvSpPr/>
          <p:nvPr/>
        </p:nvSpPr>
        <p:spPr>
          <a:xfrm>
            <a:off x="2283559" y="6010275"/>
            <a:ext cx="175260" cy="416481"/>
          </a:xfrm>
          <a:prstGeom prst="rect">
            <a:avLst/>
          </a:prstGeom>
          <a:noFill/>
          <a:ln/>
        </p:spPr>
        <p:txBody>
          <a:bodyPr wrap="none" rtlCol="0" anchor="t"/>
          <a:lstStyle/>
          <a:p>
            <a:pPr algn="ctr" indent="0" marL="0">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19" name="Text 17"/>
          <p:cNvSpPr/>
          <p:nvPr/>
        </p:nvSpPr>
        <p:spPr>
          <a:xfrm>
            <a:off x="3593306" y="6017181"/>
            <a:ext cx="2221944" cy="347186"/>
          </a:xfrm>
          <a:prstGeom prst="rect">
            <a:avLst/>
          </a:prstGeom>
          <a:noFill/>
          <a:ln/>
        </p:spPr>
        <p:txBody>
          <a:bodyPr wrap="none" rtlCol="0" anchor="t"/>
          <a:lstStyle/>
          <a:p>
            <a:pPr algn="l" indent="0" marL="0">
              <a:lnSpc>
                <a:spcPts val="2734"/>
              </a:lnSpc>
              <a:buNone/>
            </a:pPr>
            <a:r>
              <a:rPr lang="en-US" sz="2187" dirty="0">
                <a:solidFill>
                  <a:srgbClr val="2C3249"/>
                </a:solidFill>
                <a:latin typeface="Kanit" pitchFamily="34" charset="0"/>
                <a:ea typeface="Kanit" pitchFamily="34" charset="-122"/>
                <a:cs typeface="Kanit" pitchFamily="34" charset="-120"/>
              </a:rPr>
              <a:t>Real-time Gaming</a:t>
            </a:r>
            <a:endParaRPr lang="en-US" sz="2187" dirty="0"/>
          </a:p>
        </p:txBody>
      </p:sp>
      <p:sp>
        <p:nvSpPr>
          <p:cNvPr id="20" name="Text 18"/>
          <p:cNvSpPr/>
          <p:nvPr/>
        </p:nvSpPr>
        <p:spPr>
          <a:xfrm>
            <a:off x="3593306" y="6586538"/>
            <a:ext cx="8999101" cy="710803"/>
          </a:xfrm>
          <a:prstGeom prst="rect">
            <a:avLst/>
          </a:prstGeom>
          <a:noFill/>
          <a:ln/>
        </p:spPr>
        <p:txBody>
          <a:bodyPr wrap="square" rtlCol="0" anchor="t"/>
          <a:lstStyle/>
          <a:p>
            <a:pPr algn="l"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With 5G, gamers can expect a revolution of real-time interactive experiences with higher-quality graphics and smoother interactions.</a:t>
            </a:r>
            <a:endParaRPr lang="en-US" sz="1750"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1037273"/>
            <a:ext cx="4443889" cy="694373"/>
          </a:xfrm>
          <a:prstGeom prst="rect">
            <a:avLst/>
          </a:prstGeom>
          <a:noFill/>
          <a:ln/>
        </p:spPr>
        <p:txBody>
          <a:bodyPr wrap="none" rtlCol="0" anchor="t"/>
          <a:lstStyle/>
          <a:p>
            <a:pPr indent="0" marL="0">
              <a:lnSpc>
                <a:spcPts val="5468"/>
              </a:lnSpc>
              <a:buNone/>
            </a:pPr>
            <a:r>
              <a:rPr lang="en-US" sz="4374" dirty="0">
                <a:solidFill>
                  <a:srgbClr val="272D45"/>
                </a:solidFill>
                <a:latin typeface="Kanit" pitchFamily="34" charset="0"/>
                <a:ea typeface="Kanit" pitchFamily="34" charset="-122"/>
                <a:cs typeface="Kanit" pitchFamily="34" charset="-120"/>
              </a:rPr>
              <a:t>Challenges Ahead</a:t>
            </a:r>
            <a:endParaRPr lang="en-US" sz="4374" dirty="0"/>
          </a:p>
        </p:txBody>
      </p:sp>
      <p:pic>
        <p:nvPicPr>
          <p:cNvPr id="5" name="Image 0" descr="preencoded.png">    </p:cNvPr>
          <p:cNvPicPr>
            <a:picLocks noChangeAspect="1"/>
          </p:cNvPicPr>
          <p:nvPr/>
        </p:nvPicPr>
        <p:blipFill>
          <a:blip r:embed="rId1"/>
          <a:stretch>
            <a:fillRect/>
          </a:stretch>
        </p:blipFill>
        <p:spPr>
          <a:xfrm>
            <a:off x="2037993" y="2175986"/>
            <a:ext cx="3295888" cy="2036921"/>
          </a:xfrm>
          <a:prstGeom prst="rect">
            <a:avLst/>
          </a:prstGeom>
        </p:spPr>
      </p:pic>
      <p:sp>
        <p:nvSpPr>
          <p:cNvPr id="6" name="Text 3"/>
          <p:cNvSpPr/>
          <p:nvPr/>
        </p:nvSpPr>
        <p:spPr>
          <a:xfrm>
            <a:off x="2037993" y="4490561"/>
            <a:ext cx="2221944" cy="347186"/>
          </a:xfrm>
          <a:prstGeom prst="rect">
            <a:avLst/>
          </a:prstGeom>
          <a:noFill/>
          <a:ln/>
        </p:spPr>
        <p:txBody>
          <a:bodyPr wrap="none" rtlCol="0" anchor="t"/>
          <a:lstStyle/>
          <a:p>
            <a:pPr algn="l" indent="0" marL="0">
              <a:lnSpc>
                <a:spcPts val="2734"/>
              </a:lnSpc>
              <a:buNone/>
            </a:pPr>
            <a:r>
              <a:rPr lang="en-US" sz="2187" dirty="0">
                <a:solidFill>
                  <a:srgbClr val="272D45"/>
                </a:solidFill>
                <a:latin typeface="Kanit" pitchFamily="34" charset="0"/>
                <a:ea typeface="Kanit" pitchFamily="34" charset="-122"/>
                <a:cs typeface="Kanit" pitchFamily="34" charset="-120"/>
              </a:rPr>
              <a:t>Infrastructure</a:t>
            </a:r>
            <a:endParaRPr lang="en-US" sz="2187" dirty="0"/>
          </a:p>
        </p:txBody>
      </p:sp>
      <p:sp>
        <p:nvSpPr>
          <p:cNvPr id="7" name="Text 4"/>
          <p:cNvSpPr/>
          <p:nvPr/>
        </p:nvSpPr>
        <p:spPr>
          <a:xfrm>
            <a:off x="2037993" y="5059918"/>
            <a:ext cx="3295888" cy="2132409"/>
          </a:xfrm>
          <a:prstGeom prst="rect">
            <a:avLst/>
          </a:prstGeom>
          <a:noFill/>
          <a:ln/>
        </p:spPr>
        <p:txBody>
          <a:bodyPr wrap="square" rtlCol="0" anchor="t"/>
          <a:lstStyle/>
          <a:p>
            <a:pPr algn="l"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Building the necessary infrastructure to fully realize 5G's potential will be expensive and challenging, particularly in rural or remote areas.</a:t>
            </a:r>
            <a:endParaRPr lang="en-US" sz="1750" dirty="0"/>
          </a:p>
        </p:txBody>
      </p:sp>
      <p:pic>
        <p:nvPicPr>
          <p:cNvPr id="8" name="Image 1" descr="preencoded.png">    </p:cNvPr>
          <p:cNvPicPr>
            <a:picLocks noChangeAspect="1"/>
          </p:cNvPicPr>
          <p:nvPr/>
        </p:nvPicPr>
        <p:blipFill>
          <a:blip r:embed="rId2"/>
          <a:stretch>
            <a:fillRect/>
          </a:stretch>
        </p:blipFill>
        <p:spPr>
          <a:xfrm>
            <a:off x="5667137" y="2175986"/>
            <a:ext cx="3296007" cy="2037040"/>
          </a:xfrm>
          <a:prstGeom prst="rect">
            <a:avLst/>
          </a:prstGeom>
        </p:spPr>
      </p:pic>
      <p:sp>
        <p:nvSpPr>
          <p:cNvPr id="9" name="Text 5"/>
          <p:cNvSpPr/>
          <p:nvPr/>
        </p:nvSpPr>
        <p:spPr>
          <a:xfrm>
            <a:off x="5667137" y="4490680"/>
            <a:ext cx="2461260" cy="347186"/>
          </a:xfrm>
          <a:prstGeom prst="rect">
            <a:avLst/>
          </a:prstGeom>
          <a:noFill/>
          <a:ln/>
        </p:spPr>
        <p:txBody>
          <a:bodyPr wrap="none" rtlCol="0" anchor="t"/>
          <a:lstStyle/>
          <a:p>
            <a:pPr algn="l" indent="0" marL="0">
              <a:lnSpc>
                <a:spcPts val="2734"/>
              </a:lnSpc>
              <a:buNone/>
            </a:pPr>
            <a:r>
              <a:rPr lang="en-US" sz="2187" dirty="0">
                <a:solidFill>
                  <a:srgbClr val="272D45"/>
                </a:solidFill>
                <a:latin typeface="Kanit" pitchFamily="34" charset="0"/>
                <a:ea typeface="Kanit" pitchFamily="34" charset="-122"/>
                <a:cs typeface="Kanit" pitchFamily="34" charset="-120"/>
              </a:rPr>
              <a:t>Security and Privacy</a:t>
            </a:r>
            <a:endParaRPr lang="en-US" sz="2187" dirty="0"/>
          </a:p>
        </p:txBody>
      </p:sp>
      <p:sp>
        <p:nvSpPr>
          <p:cNvPr id="10" name="Text 6"/>
          <p:cNvSpPr/>
          <p:nvPr/>
        </p:nvSpPr>
        <p:spPr>
          <a:xfrm>
            <a:off x="5667137" y="5060037"/>
            <a:ext cx="3296007" cy="1421606"/>
          </a:xfrm>
          <a:prstGeom prst="rect">
            <a:avLst/>
          </a:prstGeom>
          <a:noFill/>
          <a:ln/>
        </p:spPr>
        <p:txBody>
          <a:bodyPr wrap="square" rtlCol="0" anchor="t"/>
          <a:lstStyle/>
          <a:p>
            <a:pPr algn="l"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As the number of connected devices grows, so does the risk of cyberattack and data breaches.</a:t>
            </a:r>
            <a:endParaRPr lang="en-US" sz="1750" dirty="0"/>
          </a:p>
        </p:txBody>
      </p:sp>
      <p:pic>
        <p:nvPicPr>
          <p:cNvPr id="11" name="Image 2" descr="preencoded.png">    </p:cNvPr>
          <p:cNvPicPr>
            <a:picLocks noChangeAspect="1"/>
          </p:cNvPicPr>
          <p:nvPr/>
        </p:nvPicPr>
        <p:blipFill>
          <a:blip r:embed="rId3"/>
          <a:stretch>
            <a:fillRect/>
          </a:stretch>
        </p:blipFill>
        <p:spPr>
          <a:xfrm>
            <a:off x="9296400" y="2175986"/>
            <a:ext cx="3296007" cy="2037040"/>
          </a:xfrm>
          <a:prstGeom prst="rect">
            <a:avLst/>
          </a:prstGeom>
        </p:spPr>
      </p:pic>
      <p:sp>
        <p:nvSpPr>
          <p:cNvPr id="12" name="Text 7"/>
          <p:cNvSpPr/>
          <p:nvPr/>
        </p:nvSpPr>
        <p:spPr>
          <a:xfrm>
            <a:off x="9296400" y="4490680"/>
            <a:ext cx="2583180" cy="347186"/>
          </a:xfrm>
          <a:prstGeom prst="rect">
            <a:avLst/>
          </a:prstGeom>
          <a:noFill/>
          <a:ln/>
        </p:spPr>
        <p:txBody>
          <a:bodyPr wrap="none" rtlCol="0" anchor="t"/>
          <a:lstStyle/>
          <a:p>
            <a:pPr algn="l" indent="0" marL="0">
              <a:lnSpc>
                <a:spcPts val="2734"/>
              </a:lnSpc>
              <a:buNone/>
            </a:pPr>
            <a:r>
              <a:rPr lang="en-US" sz="2187" dirty="0">
                <a:solidFill>
                  <a:srgbClr val="272D45"/>
                </a:solidFill>
                <a:latin typeface="Kanit" pitchFamily="34" charset="0"/>
                <a:ea typeface="Kanit" pitchFamily="34" charset="-122"/>
                <a:cs typeface="Kanit" pitchFamily="34" charset="-120"/>
              </a:rPr>
              <a:t>Spectrum Availability</a:t>
            </a:r>
            <a:endParaRPr lang="en-US" sz="2187" dirty="0"/>
          </a:p>
        </p:txBody>
      </p:sp>
      <p:sp>
        <p:nvSpPr>
          <p:cNvPr id="13" name="Text 8"/>
          <p:cNvSpPr/>
          <p:nvPr/>
        </p:nvSpPr>
        <p:spPr>
          <a:xfrm>
            <a:off x="9296400" y="5060037"/>
            <a:ext cx="3296007" cy="1777008"/>
          </a:xfrm>
          <a:prstGeom prst="rect">
            <a:avLst/>
          </a:prstGeom>
          <a:noFill/>
          <a:ln/>
        </p:spPr>
        <p:txBody>
          <a:bodyPr wrap="square" rtlCol="0" anchor="t"/>
          <a:lstStyle/>
          <a:p>
            <a:pPr algn="l"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networks require significant spectrum allocations that may conflict with other uses, such as military or scientific research.</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833199" y="1071324"/>
            <a:ext cx="4443889" cy="694373"/>
          </a:xfrm>
          <a:prstGeom prst="rect">
            <a:avLst/>
          </a:prstGeom>
          <a:noFill/>
          <a:ln/>
        </p:spPr>
        <p:txBody>
          <a:bodyPr wrap="none" rtlCol="0" anchor="t"/>
          <a:lstStyle/>
          <a:p>
            <a:pPr indent="0" marL="0">
              <a:lnSpc>
                <a:spcPts val="5468"/>
              </a:lnSpc>
              <a:buNone/>
            </a:pPr>
            <a:r>
              <a:rPr lang="en-US" sz="4374" dirty="0">
                <a:solidFill>
                  <a:srgbClr val="272D45"/>
                </a:solidFill>
                <a:latin typeface="Kanit" pitchFamily="34" charset="0"/>
                <a:ea typeface="Kanit" pitchFamily="34" charset="-122"/>
                <a:cs typeface="Kanit" pitchFamily="34" charset="-120"/>
              </a:rPr>
              <a:t>The Future of 5G</a:t>
            </a:r>
            <a:endParaRPr lang="en-US" sz="4374" dirty="0"/>
          </a:p>
        </p:txBody>
      </p:sp>
      <p:sp>
        <p:nvSpPr>
          <p:cNvPr id="5" name="Shape 3"/>
          <p:cNvSpPr/>
          <p:nvPr/>
        </p:nvSpPr>
        <p:spPr>
          <a:xfrm>
            <a:off x="833199" y="2272546"/>
            <a:ext cx="499943" cy="499943"/>
          </a:xfrm>
          <a:prstGeom prst="roundRect">
            <a:avLst>
              <a:gd name="adj" fmla="val 20000"/>
            </a:avLst>
          </a:prstGeom>
          <a:solidFill>
            <a:srgbClr val="DFECE9"/>
          </a:solidFill>
          <a:ln w="13811">
            <a:solidFill>
              <a:srgbClr val="BFD9D3"/>
            </a:solidFill>
            <a:prstDash val="solid"/>
          </a:ln>
        </p:spPr>
      </p:sp>
      <p:sp>
        <p:nvSpPr>
          <p:cNvPr id="6" name="Text 4"/>
          <p:cNvSpPr/>
          <p:nvPr/>
        </p:nvSpPr>
        <p:spPr>
          <a:xfrm>
            <a:off x="1033582" y="2314218"/>
            <a:ext cx="99060" cy="416481"/>
          </a:xfrm>
          <a:prstGeom prst="rect">
            <a:avLst/>
          </a:prstGeom>
          <a:noFill/>
          <a:ln/>
        </p:spPr>
        <p:txBody>
          <a:bodyPr wrap="none" rtlCol="0" anchor="t"/>
          <a:lstStyle/>
          <a:p>
            <a:pPr algn="ctr" indent="0" marL="0">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7" name="Text 5"/>
          <p:cNvSpPr/>
          <p:nvPr/>
        </p:nvSpPr>
        <p:spPr>
          <a:xfrm>
            <a:off x="1555313" y="2348865"/>
            <a:ext cx="2221944" cy="347186"/>
          </a:xfrm>
          <a:prstGeom prst="rect">
            <a:avLst/>
          </a:prstGeom>
          <a:noFill/>
          <a:ln/>
        </p:spPr>
        <p:txBody>
          <a:bodyPr wrap="none" rtlCol="0" anchor="t"/>
          <a:lstStyle/>
          <a:p>
            <a:pPr indent="0" marL="0">
              <a:lnSpc>
                <a:spcPts val="2734"/>
              </a:lnSpc>
              <a:buNone/>
            </a:pPr>
            <a:r>
              <a:rPr lang="en-US" sz="2187" dirty="0">
                <a:solidFill>
                  <a:srgbClr val="2C3249"/>
                </a:solidFill>
                <a:latin typeface="Kanit" pitchFamily="34" charset="0"/>
                <a:ea typeface="Kanit" pitchFamily="34" charset="-122"/>
                <a:cs typeface="Kanit" pitchFamily="34" charset="-120"/>
              </a:rPr>
              <a:t>More Coverage</a:t>
            </a:r>
            <a:endParaRPr lang="en-US" sz="2187" dirty="0"/>
          </a:p>
        </p:txBody>
      </p:sp>
      <p:sp>
        <p:nvSpPr>
          <p:cNvPr id="8" name="Text 6"/>
          <p:cNvSpPr/>
          <p:nvPr/>
        </p:nvSpPr>
        <p:spPr>
          <a:xfrm>
            <a:off x="1555313" y="2918222"/>
            <a:ext cx="2905601" cy="2132409"/>
          </a:xfrm>
          <a:prstGeom prst="rect">
            <a:avLst/>
          </a:prstGeom>
          <a:noFill/>
          <a:ln/>
        </p:spPr>
        <p:txBody>
          <a:bodyPr wrap="square" rtlCol="0" anchor="t"/>
          <a:lstStyle/>
          <a:p>
            <a:pPr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networks will soon be available in most major cities across the U.S. and other countries, with faster and more stable connectivity.</a:t>
            </a:r>
            <a:endParaRPr lang="en-US" sz="1750" dirty="0"/>
          </a:p>
        </p:txBody>
      </p:sp>
      <p:sp>
        <p:nvSpPr>
          <p:cNvPr id="9" name="Shape 7"/>
          <p:cNvSpPr/>
          <p:nvPr/>
        </p:nvSpPr>
        <p:spPr>
          <a:xfrm>
            <a:off x="4683085" y="2272546"/>
            <a:ext cx="499943" cy="499943"/>
          </a:xfrm>
          <a:prstGeom prst="roundRect">
            <a:avLst>
              <a:gd name="adj" fmla="val 20000"/>
            </a:avLst>
          </a:prstGeom>
          <a:solidFill>
            <a:srgbClr val="DFECE9"/>
          </a:solidFill>
          <a:ln w="13811">
            <a:solidFill>
              <a:srgbClr val="BFD9D3"/>
            </a:solidFill>
            <a:prstDash val="solid"/>
          </a:ln>
        </p:spPr>
      </p:sp>
      <p:sp>
        <p:nvSpPr>
          <p:cNvPr id="10" name="Text 8"/>
          <p:cNvSpPr/>
          <p:nvPr/>
        </p:nvSpPr>
        <p:spPr>
          <a:xfrm>
            <a:off x="4849178" y="2314218"/>
            <a:ext cx="167640" cy="416481"/>
          </a:xfrm>
          <a:prstGeom prst="rect">
            <a:avLst/>
          </a:prstGeom>
          <a:noFill/>
          <a:ln/>
        </p:spPr>
        <p:txBody>
          <a:bodyPr wrap="none" rtlCol="0" anchor="t"/>
          <a:lstStyle/>
          <a:p>
            <a:pPr algn="ctr" indent="0" marL="0">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1" name="Text 9"/>
          <p:cNvSpPr/>
          <p:nvPr/>
        </p:nvSpPr>
        <p:spPr>
          <a:xfrm>
            <a:off x="5405199" y="2348865"/>
            <a:ext cx="2221944" cy="347186"/>
          </a:xfrm>
          <a:prstGeom prst="rect">
            <a:avLst/>
          </a:prstGeom>
          <a:noFill/>
          <a:ln/>
        </p:spPr>
        <p:txBody>
          <a:bodyPr wrap="none" rtlCol="0" anchor="t"/>
          <a:lstStyle/>
          <a:p>
            <a:pPr indent="0" marL="0">
              <a:lnSpc>
                <a:spcPts val="2734"/>
              </a:lnSpc>
              <a:buNone/>
            </a:pPr>
            <a:r>
              <a:rPr lang="en-US" sz="2187" dirty="0">
                <a:solidFill>
                  <a:srgbClr val="2C3249"/>
                </a:solidFill>
                <a:latin typeface="Kanit" pitchFamily="34" charset="0"/>
                <a:ea typeface="Kanit" pitchFamily="34" charset="-122"/>
                <a:cs typeface="Kanit" pitchFamily="34" charset="-120"/>
              </a:rPr>
              <a:t>New Use Cases</a:t>
            </a:r>
            <a:endParaRPr lang="en-US" sz="2187" dirty="0"/>
          </a:p>
        </p:txBody>
      </p:sp>
      <p:sp>
        <p:nvSpPr>
          <p:cNvPr id="12" name="Text 10"/>
          <p:cNvSpPr/>
          <p:nvPr/>
        </p:nvSpPr>
        <p:spPr>
          <a:xfrm>
            <a:off x="5405199" y="2918222"/>
            <a:ext cx="2905601" cy="2132409"/>
          </a:xfrm>
          <a:prstGeom prst="rect">
            <a:avLst/>
          </a:prstGeom>
          <a:noFill/>
          <a:ln/>
        </p:spPr>
        <p:txBody>
          <a:bodyPr wrap="square" rtlCol="0" anchor="t"/>
          <a:lstStyle/>
          <a:p>
            <a:pPr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5G technology will give rise to new use cases we have not yet envisioned, such as remote surgery and advanced VR/AR experiences.</a:t>
            </a:r>
            <a:endParaRPr lang="en-US" sz="1750" dirty="0"/>
          </a:p>
        </p:txBody>
      </p:sp>
      <p:sp>
        <p:nvSpPr>
          <p:cNvPr id="13" name="Shape 11"/>
          <p:cNvSpPr/>
          <p:nvPr/>
        </p:nvSpPr>
        <p:spPr>
          <a:xfrm>
            <a:off x="833199" y="5446395"/>
            <a:ext cx="499943" cy="499943"/>
          </a:xfrm>
          <a:prstGeom prst="roundRect">
            <a:avLst>
              <a:gd name="adj" fmla="val 20000"/>
            </a:avLst>
          </a:prstGeom>
          <a:solidFill>
            <a:srgbClr val="DFECE9"/>
          </a:solidFill>
          <a:ln w="13811">
            <a:solidFill>
              <a:srgbClr val="BFD9D3"/>
            </a:solidFill>
            <a:prstDash val="solid"/>
          </a:ln>
        </p:spPr>
      </p:sp>
      <p:sp>
        <p:nvSpPr>
          <p:cNvPr id="14" name="Text 12"/>
          <p:cNvSpPr/>
          <p:nvPr/>
        </p:nvSpPr>
        <p:spPr>
          <a:xfrm>
            <a:off x="995482" y="5488067"/>
            <a:ext cx="175260" cy="416481"/>
          </a:xfrm>
          <a:prstGeom prst="rect">
            <a:avLst/>
          </a:prstGeom>
          <a:noFill/>
          <a:ln/>
        </p:spPr>
        <p:txBody>
          <a:bodyPr wrap="none" rtlCol="0" anchor="t"/>
          <a:lstStyle/>
          <a:p>
            <a:pPr algn="ctr" indent="0" marL="0">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15" name="Text 13"/>
          <p:cNvSpPr/>
          <p:nvPr/>
        </p:nvSpPr>
        <p:spPr>
          <a:xfrm>
            <a:off x="1555313" y="5522714"/>
            <a:ext cx="2221944" cy="347186"/>
          </a:xfrm>
          <a:prstGeom prst="rect">
            <a:avLst/>
          </a:prstGeom>
          <a:noFill/>
          <a:ln/>
        </p:spPr>
        <p:txBody>
          <a:bodyPr wrap="none" rtlCol="0" anchor="t"/>
          <a:lstStyle/>
          <a:p>
            <a:pPr indent="0" marL="0">
              <a:lnSpc>
                <a:spcPts val="2734"/>
              </a:lnSpc>
              <a:buNone/>
            </a:pPr>
            <a:r>
              <a:rPr lang="en-US" sz="2187" dirty="0">
                <a:solidFill>
                  <a:srgbClr val="2C3249"/>
                </a:solidFill>
                <a:latin typeface="Kanit" pitchFamily="34" charset="0"/>
                <a:ea typeface="Kanit" pitchFamily="34" charset="-122"/>
                <a:cs typeface="Kanit" pitchFamily="34" charset="-120"/>
              </a:rPr>
              <a:t>Further Evolution</a:t>
            </a:r>
            <a:endParaRPr lang="en-US" sz="2187" dirty="0"/>
          </a:p>
        </p:txBody>
      </p:sp>
      <p:sp>
        <p:nvSpPr>
          <p:cNvPr id="16" name="Text 14"/>
          <p:cNvSpPr/>
          <p:nvPr/>
        </p:nvSpPr>
        <p:spPr>
          <a:xfrm>
            <a:off x="1555313" y="6092071"/>
            <a:ext cx="6755487" cy="1066205"/>
          </a:xfrm>
          <a:prstGeom prst="rect">
            <a:avLst/>
          </a:prstGeom>
          <a:noFill/>
          <a:ln/>
        </p:spPr>
        <p:txBody>
          <a:bodyPr wrap="square" rtlCol="0" anchor="t"/>
          <a:lstStyle/>
          <a:p>
            <a:pPr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The development of 5G will not stop here; we can expect continuous advancements and integration with other emerging technologies such as blockchain and AI.</a:t>
            </a:r>
            <a:endParaRPr lang="en-US" sz="1750" dirty="0"/>
          </a:p>
        </p:txBody>
      </p:sp>
      <p:pic>
        <p:nvPicPr>
          <p:cNvPr id="17"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4109442"/>
            <a:ext cx="10554414" cy="1388745"/>
          </a:xfrm>
          <a:prstGeom prst="rect">
            <a:avLst/>
          </a:prstGeom>
          <a:noFill/>
          <a:ln/>
        </p:spPr>
        <p:txBody>
          <a:bodyPr wrap="square" rtlCol="0" anchor="t"/>
          <a:lstStyle/>
          <a:p>
            <a:pPr indent="0" marL="0">
              <a:lnSpc>
                <a:spcPts val="5468"/>
              </a:lnSpc>
              <a:buNone/>
            </a:pPr>
            <a:r>
              <a:rPr lang="en-US" sz="4374" dirty="0">
                <a:solidFill>
                  <a:srgbClr val="272D45"/>
                </a:solidFill>
                <a:latin typeface="Kanit" pitchFamily="34" charset="0"/>
                <a:ea typeface="Kanit" pitchFamily="34" charset="-122"/>
                <a:cs typeface="Kanit" pitchFamily="34" charset="-120"/>
              </a:rPr>
              <a:t>Continued Evolution towards 6G and Beyond</a:t>
            </a:r>
            <a:endParaRPr lang="en-US" sz="4374" dirty="0"/>
          </a:p>
        </p:txBody>
      </p:sp>
      <p:sp>
        <p:nvSpPr>
          <p:cNvPr id="5" name="Text 3"/>
          <p:cNvSpPr/>
          <p:nvPr/>
        </p:nvSpPr>
        <p:spPr>
          <a:xfrm>
            <a:off x="2037993" y="5831443"/>
            <a:ext cx="10554414" cy="1066205"/>
          </a:xfrm>
          <a:prstGeom prst="rect">
            <a:avLst/>
          </a:prstGeom>
          <a:noFill/>
          <a:ln/>
        </p:spPr>
        <p:txBody>
          <a:bodyPr wrap="square" rtlCol="0" anchor="t"/>
          <a:lstStyle/>
          <a:p>
            <a:pPr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As we look to the future, the evolution of wireless technology does not stop at 5G. The industry is already exploring the possibilities of 6G and beyond, envisioning even faster speeds, lower latency, and groundbreaking applications that will shape our digital landscape.</a:t>
            </a:r>
            <a:endParaRPr lang="en-US" sz="1750" dirty="0"/>
          </a:p>
        </p:txBody>
      </p:sp>
      <p:pic>
        <p:nvPicPr>
          <p:cNvPr id="6" name="Image 0" descr="preencoded.png">    </p:cNvPr>
          <p:cNvPicPr>
            <a:picLocks noChangeAspect="1"/>
          </p:cNvPicPr>
          <p:nvPr/>
        </p:nvPicPr>
        <p:blipFill>
          <a:blip r:embed="rId1"/>
          <a:stretch>
            <a:fillRect/>
          </a:stretch>
        </p:blipFill>
        <p:spPr>
          <a:xfrm>
            <a:off x="0" y="0"/>
            <a:ext cx="14630400" cy="277749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6319599" y="2712482"/>
            <a:ext cx="4443889" cy="694373"/>
          </a:xfrm>
          <a:prstGeom prst="rect">
            <a:avLst/>
          </a:prstGeom>
          <a:noFill/>
          <a:ln/>
        </p:spPr>
        <p:txBody>
          <a:bodyPr wrap="none" rtlCol="0" anchor="t"/>
          <a:lstStyle/>
          <a:p>
            <a:pPr indent="0" marL="0">
              <a:lnSpc>
                <a:spcPts val="5468"/>
              </a:lnSpc>
              <a:buNone/>
            </a:pPr>
            <a:r>
              <a:rPr lang="en-US" sz="4374" dirty="0">
                <a:solidFill>
                  <a:srgbClr val="272D45"/>
                </a:solidFill>
                <a:latin typeface="Kanit" pitchFamily="34" charset="0"/>
                <a:ea typeface="Kanit" pitchFamily="34" charset="-122"/>
                <a:cs typeface="Kanit" pitchFamily="34" charset="-120"/>
              </a:rPr>
              <a:t>Security: </a:t>
            </a:r>
            <a:endParaRPr lang="en-US" sz="4374" dirty="0"/>
          </a:p>
        </p:txBody>
      </p:sp>
      <p:sp>
        <p:nvSpPr>
          <p:cNvPr id="5" name="Text 3"/>
          <p:cNvSpPr/>
          <p:nvPr/>
        </p:nvSpPr>
        <p:spPr>
          <a:xfrm>
            <a:off x="6319599" y="3740110"/>
            <a:ext cx="7477601" cy="1777008"/>
          </a:xfrm>
          <a:prstGeom prst="rect">
            <a:avLst/>
          </a:prstGeom>
          <a:noFill/>
          <a:ln/>
        </p:spPr>
        <p:txBody>
          <a:bodyPr wrap="square" rtlCol="0" anchor="t"/>
          <a:lstStyle/>
          <a:p>
            <a:pPr indent="0" marL="0">
              <a:lnSpc>
                <a:spcPts val="2799"/>
              </a:lnSpc>
              <a:buNone/>
            </a:pPr>
            <a:r>
              <a:rPr lang="en-US" sz="1750" dirty="0">
                <a:solidFill>
                  <a:srgbClr val="2C3249"/>
                </a:solidFill>
                <a:latin typeface="Martel Sans" pitchFamily="34" charset="0"/>
                <a:ea typeface="Martel Sans" pitchFamily="34" charset="-122"/>
                <a:cs typeface="Martel Sans" pitchFamily="34" charset="-120"/>
              </a:rPr>
              <a:t>As we embrace the advancements of wireless technology, ensuring robust security measures becomes paramount. Protecting sensitive data, safeguarding privacy, and preventing cyber threats are critical in this interconnected world. Let's explore how we can enhance security and build a safer digital future.</a:t>
            </a:r>
            <a:endParaRPr lang="en-US" sz="1750" dirty="0"/>
          </a:p>
        </p:txBody>
      </p:sp>
      <p:pic>
        <p:nvPicPr>
          <p:cNvPr id="6"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2023-10-16T15:58:44Z</dcterms:created>
  <dcterms:modified xsi:type="dcterms:W3CDTF">2023-10-16T15:58:44Z</dcterms:modified>
</cp:coreProperties>
</file>